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63" r:id="rId6"/>
    <p:sldId id="262" r:id="rId7"/>
    <p:sldId id="268"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8/22/2020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8/22/2020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8/22/2020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8/22/2020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8/22/2020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8/22/2020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8/22/2020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8/22/2020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8/22/2020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8/22/2020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34980" y="61672"/>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695067" y="2355458"/>
            <a:ext cx="5286583" cy="1630907"/>
          </a:xfrm>
        </p:spPr>
        <p:txBody>
          <a:bodyPr>
            <a:normAutofit/>
          </a:bodyPr>
          <a:lstStyle/>
          <a:p>
            <a:r>
              <a:rPr lang="en-US" sz="4400" dirty="0">
                <a:solidFill>
                  <a:schemeClr val="tx1"/>
                </a:solidFill>
              </a:rPr>
              <a:t>The Laburnum top</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en-US" dirty="0">
                <a:solidFill>
                  <a:schemeClr val="tx1"/>
                </a:solidFill>
              </a:rPr>
              <a:t>By Ted Hughes </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FDCEB-1DAE-4B57-8E61-445C45556814}"/>
              </a:ext>
            </a:extLst>
          </p:cNvPr>
          <p:cNvSpPr>
            <a:spLocks noGrp="1"/>
          </p:cNvSpPr>
          <p:nvPr>
            <p:ph type="title"/>
          </p:nvPr>
        </p:nvSpPr>
        <p:spPr>
          <a:xfrm>
            <a:off x="600075" y="542926"/>
            <a:ext cx="10525125" cy="933450"/>
          </a:xfrm>
        </p:spPr>
        <p:txBody>
          <a:bodyPr/>
          <a:lstStyle/>
          <a:p>
            <a:r>
              <a:rPr lang="en-IN" b="1" dirty="0"/>
              <a:t>Author</a:t>
            </a:r>
          </a:p>
        </p:txBody>
      </p:sp>
      <p:graphicFrame>
        <p:nvGraphicFramePr>
          <p:cNvPr id="4" name="Content Placeholder 3">
            <a:extLst>
              <a:ext uri="{FF2B5EF4-FFF2-40B4-BE49-F238E27FC236}">
                <a16:creationId xmlns:a16="http://schemas.microsoft.com/office/drawing/2014/main" id="{D9E3EB3D-F611-430D-8ED0-637598C316A8}"/>
              </a:ext>
            </a:extLst>
          </p:cNvPr>
          <p:cNvGraphicFramePr>
            <a:graphicFrameLocks noGrp="1"/>
          </p:cNvGraphicFramePr>
          <p:nvPr>
            <p:ph idx="1"/>
            <p:extLst>
              <p:ext uri="{D42A27DB-BD31-4B8C-83A1-F6EECF244321}">
                <p14:modId xmlns:p14="http://schemas.microsoft.com/office/powerpoint/2010/main" val="555923928"/>
              </p:ext>
            </p:extLst>
          </p:nvPr>
        </p:nvGraphicFramePr>
        <p:xfrm>
          <a:off x="714375" y="1600200"/>
          <a:ext cx="9515475" cy="4714875"/>
        </p:xfrm>
        <a:graphic>
          <a:graphicData uri="http://schemas.openxmlformats.org/drawingml/2006/table">
            <a:tbl>
              <a:tblPr/>
              <a:tblGrid>
                <a:gridCol w="2099291">
                  <a:extLst>
                    <a:ext uri="{9D8B030D-6E8A-4147-A177-3AD203B41FA5}">
                      <a16:colId xmlns:a16="http://schemas.microsoft.com/office/drawing/2014/main" val="755082397"/>
                    </a:ext>
                  </a:extLst>
                </a:gridCol>
                <a:gridCol w="7416184">
                  <a:extLst>
                    <a:ext uri="{9D8B030D-6E8A-4147-A177-3AD203B41FA5}">
                      <a16:colId xmlns:a16="http://schemas.microsoft.com/office/drawing/2014/main" val="1849550638"/>
                    </a:ext>
                  </a:extLst>
                </a:gridCol>
              </a:tblGrid>
              <a:tr h="431331">
                <a:tc>
                  <a:txBody>
                    <a:bodyPr/>
                    <a:lstStyle/>
                    <a:p>
                      <a:pPr algn="l"/>
                      <a:r>
                        <a:rPr lang="en-IN" sz="1700" b="1">
                          <a:effectLst/>
                        </a:rPr>
                        <a:t>Name</a:t>
                      </a:r>
                      <a:endParaRPr lang="en-IN" sz="1700" b="0">
                        <a:effectLst/>
                      </a:endParaRPr>
                    </a:p>
                  </a:txBody>
                  <a:tcPr marL="46833" marR="46833" marT="46833" marB="46833" anchor="ctr">
                    <a:lnL w="12700" cap="flat" cmpd="sng" algn="ctr">
                      <a:solidFill>
                        <a:srgbClr val="206787"/>
                      </a:solidFill>
                      <a:prstDash val="solid"/>
                      <a:round/>
                      <a:headEnd type="none" w="med" len="med"/>
                      <a:tailEnd type="none" w="med" len="med"/>
                    </a:lnL>
                    <a:lnR w="12700" cap="flat" cmpd="sng" algn="ctr">
                      <a:solidFill>
                        <a:srgbClr val="D06587"/>
                      </a:solidFill>
                      <a:prstDash val="solid"/>
                      <a:round/>
                      <a:headEnd type="none" w="med" len="med"/>
                      <a:tailEnd type="none" w="med" len="med"/>
                    </a:lnR>
                    <a:lnT w="12700" cap="flat" cmpd="sng" algn="ctr">
                      <a:solidFill>
                        <a:srgbClr val="206787"/>
                      </a:solidFill>
                      <a:prstDash val="solid"/>
                      <a:round/>
                      <a:headEnd type="none" w="med" len="med"/>
                      <a:tailEnd type="none" w="med" len="med"/>
                    </a:lnT>
                    <a:lnB w="12700" cap="flat" cmpd="sng" algn="ctr">
                      <a:solidFill>
                        <a:srgbClr val="B06487"/>
                      </a:solidFill>
                      <a:prstDash val="solid"/>
                      <a:round/>
                      <a:headEnd type="none" w="med" len="med"/>
                      <a:tailEnd type="none" w="med" len="med"/>
                    </a:lnB>
                    <a:solidFill>
                      <a:srgbClr val="FFFFFF"/>
                    </a:solidFill>
                  </a:tcPr>
                </a:tc>
                <a:tc>
                  <a:txBody>
                    <a:bodyPr/>
                    <a:lstStyle/>
                    <a:p>
                      <a:pPr algn="l"/>
                      <a:r>
                        <a:rPr lang="en-IN" sz="1700" b="0">
                          <a:effectLst/>
                        </a:rPr>
                        <a:t>Ted Hughes</a:t>
                      </a:r>
                    </a:p>
                  </a:txBody>
                  <a:tcPr marL="46833" marR="46833" marT="46833" marB="46833" anchor="ctr">
                    <a:lnL w="12700" cap="flat" cmpd="sng" algn="ctr">
                      <a:solidFill>
                        <a:srgbClr val="D06587"/>
                      </a:solidFill>
                      <a:prstDash val="solid"/>
                      <a:round/>
                      <a:headEnd type="none" w="med" len="med"/>
                      <a:tailEnd type="none" w="med" len="med"/>
                    </a:lnL>
                    <a:lnR w="6350" cap="flat" cmpd="sng" algn="ctr">
                      <a:solidFill>
                        <a:srgbClr val="D06587"/>
                      </a:solidFill>
                      <a:prstDash val="solid"/>
                      <a:round/>
                      <a:headEnd type="none" w="med" len="med"/>
                      <a:tailEnd type="none" w="med" len="med"/>
                    </a:lnR>
                    <a:lnT w="12700" cap="flat" cmpd="sng" algn="ctr">
                      <a:solidFill>
                        <a:srgbClr val="D06587"/>
                      </a:solidFill>
                      <a:prstDash val="solid"/>
                      <a:round/>
                      <a:headEnd type="none" w="med" len="med"/>
                      <a:tailEnd type="none" w="med" len="med"/>
                    </a:lnT>
                    <a:lnB w="12700" cap="flat" cmpd="sng" algn="ctr">
                      <a:solidFill>
                        <a:srgbClr val="906687"/>
                      </a:solidFill>
                      <a:prstDash val="solid"/>
                      <a:round/>
                      <a:headEnd type="none" w="med" len="med"/>
                      <a:tailEnd type="none" w="med" len="med"/>
                    </a:lnB>
                    <a:solidFill>
                      <a:srgbClr val="FFFFFF"/>
                    </a:solidFill>
                  </a:tcPr>
                </a:tc>
                <a:extLst>
                  <a:ext uri="{0D108BD9-81ED-4DB2-BD59-A6C34878D82A}">
                    <a16:rowId xmlns:a16="http://schemas.microsoft.com/office/drawing/2014/main" val="1771463006"/>
                  </a:ext>
                </a:extLst>
              </a:tr>
              <a:tr h="733013">
                <a:tc>
                  <a:txBody>
                    <a:bodyPr/>
                    <a:lstStyle/>
                    <a:p>
                      <a:pPr algn="l"/>
                      <a:r>
                        <a:rPr lang="en-IN" sz="1700" b="1">
                          <a:effectLst/>
                        </a:rPr>
                        <a:t>Born</a:t>
                      </a:r>
                      <a:endParaRPr lang="en-IN" sz="1700" b="0">
                        <a:effectLst/>
                      </a:endParaRPr>
                    </a:p>
                  </a:txBody>
                  <a:tcPr marL="46833" marR="46833" marT="46833" marB="46833" anchor="ctr">
                    <a:lnL w="12700" cap="flat" cmpd="sng" algn="ctr">
                      <a:solidFill>
                        <a:srgbClr val="B06487"/>
                      </a:solidFill>
                      <a:prstDash val="solid"/>
                      <a:round/>
                      <a:headEnd type="none" w="med" len="med"/>
                      <a:tailEnd type="none" w="med" len="med"/>
                    </a:lnL>
                    <a:lnR w="12700" cap="flat" cmpd="sng" algn="ctr">
                      <a:solidFill>
                        <a:srgbClr val="906687"/>
                      </a:solidFill>
                      <a:prstDash val="solid"/>
                      <a:round/>
                      <a:headEnd type="none" w="med" len="med"/>
                      <a:tailEnd type="none" w="med" len="med"/>
                    </a:lnR>
                    <a:lnT w="12700" cap="flat" cmpd="sng" algn="ctr">
                      <a:solidFill>
                        <a:srgbClr val="B06487"/>
                      </a:solidFill>
                      <a:prstDash val="solid"/>
                      <a:round/>
                      <a:headEnd type="none" w="med" len="med"/>
                      <a:tailEnd type="none" w="med" len="med"/>
                    </a:lnT>
                    <a:lnB w="12700" cap="flat" cmpd="sng" algn="ctr">
                      <a:solidFill>
                        <a:srgbClr val="B06787"/>
                      </a:solidFill>
                      <a:prstDash val="solid"/>
                      <a:round/>
                      <a:headEnd type="none" w="med" len="med"/>
                      <a:tailEnd type="none" w="med" len="med"/>
                    </a:lnB>
                    <a:solidFill>
                      <a:srgbClr val="FFFFFF"/>
                    </a:solidFill>
                  </a:tcPr>
                </a:tc>
                <a:tc>
                  <a:txBody>
                    <a:bodyPr/>
                    <a:lstStyle/>
                    <a:p>
                      <a:pPr algn="l"/>
                      <a:r>
                        <a:rPr lang="en-US" sz="1700" b="0">
                          <a:effectLst/>
                        </a:rPr>
                        <a:t>17 August 1930, Mytholmroyd, United Kingdom</a:t>
                      </a:r>
                    </a:p>
                  </a:txBody>
                  <a:tcPr marL="46833" marR="46833" marT="46833" marB="46833" anchor="ctr">
                    <a:lnL w="12700" cap="flat" cmpd="sng" algn="ctr">
                      <a:solidFill>
                        <a:srgbClr val="906687"/>
                      </a:solidFill>
                      <a:prstDash val="solid"/>
                      <a:round/>
                      <a:headEnd type="none" w="med" len="med"/>
                      <a:tailEnd type="none" w="med" len="med"/>
                    </a:lnL>
                    <a:lnR w="6350" cap="flat" cmpd="sng" algn="ctr">
                      <a:solidFill>
                        <a:srgbClr val="906687"/>
                      </a:solidFill>
                      <a:prstDash val="solid"/>
                      <a:round/>
                      <a:headEnd type="none" w="med" len="med"/>
                      <a:tailEnd type="none" w="med" len="med"/>
                    </a:lnR>
                    <a:lnT w="12700" cap="flat" cmpd="sng" algn="ctr">
                      <a:solidFill>
                        <a:srgbClr val="906687"/>
                      </a:solidFill>
                      <a:prstDash val="solid"/>
                      <a:round/>
                      <a:headEnd type="none" w="med" len="med"/>
                      <a:tailEnd type="none" w="med" len="med"/>
                    </a:lnT>
                    <a:lnB w="12700" cap="flat" cmpd="sng" algn="ctr">
                      <a:solidFill>
                        <a:srgbClr val="D06587"/>
                      </a:solidFill>
                      <a:prstDash val="solid"/>
                      <a:round/>
                      <a:headEnd type="none" w="med" len="med"/>
                      <a:tailEnd type="none" w="med" len="med"/>
                    </a:lnB>
                    <a:solidFill>
                      <a:srgbClr val="FFFFFF"/>
                    </a:solidFill>
                  </a:tcPr>
                </a:tc>
                <a:extLst>
                  <a:ext uri="{0D108BD9-81ED-4DB2-BD59-A6C34878D82A}">
                    <a16:rowId xmlns:a16="http://schemas.microsoft.com/office/drawing/2014/main" val="192684902"/>
                  </a:ext>
                </a:extLst>
              </a:tr>
              <a:tr h="733013">
                <a:tc>
                  <a:txBody>
                    <a:bodyPr/>
                    <a:lstStyle/>
                    <a:p>
                      <a:pPr algn="l"/>
                      <a:r>
                        <a:rPr lang="en-IN" sz="1700" b="1">
                          <a:effectLst/>
                        </a:rPr>
                        <a:t>Died</a:t>
                      </a:r>
                      <a:endParaRPr lang="en-IN" sz="1700" b="0">
                        <a:effectLst/>
                      </a:endParaRPr>
                    </a:p>
                  </a:txBody>
                  <a:tcPr marL="46833" marR="46833" marT="46833" marB="46833" anchor="ctr">
                    <a:lnL w="12700" cap="flat" cmpd="sng" algn="ctr">
                      <a:solidFill>
                        <a:srgbClr val="B06787"/>
                      </a:solidFill>
                      <a:prstDash val="solid"/>
                      <a:round/>
                      <a:headEnd type="none" w="med" len="med"/>
                      <a:tailEnd type="none" w="med" len="med"/>
                    </a:lnL>
                    <a:lnR w="12700" cap="flat" cmpd="sng" algn="ctr">
                      <a:solidFill>
                        <a:srgbClr val="D06587"/>
                      </a:solidFill>
                      <a:prstDash val="solid"/>
                      <a:round/>
                      <a:headEnd type="none" w="med" len="med"/>
                      <a:tailEnd type="none" w="med" len="med"/>
                    </a:lnR>
                    <a:lnT w="12700" cap="flat" cmpd="sng" algn="ctr">
                      <a:solidFill>
                        <a:srgbClr val="B06787"/>
                      </a:solidFill>
                      <a:prstDash val="solid"/>
                      <a:round/>
                      <a:headEnd type="none" w="med" len="med"/>
                      <a:tailEnd type="none" w="med" len="med"/>
                    </a:lnT>
                    <a:lnB w="12700" cap="flat" cmpd="sng" algn="ctr">
                      <a:solidFill>
                        <a:srgbClr val="606687"/>
                      </a:solidFill>
                      <a:prstDash val="solid"/>
                      <a:round/>
                      <a:headEnd type="none" w="med" len="med"/>
                      <a:tailEnd type="none" w="med" len="med"/>
                    </a:lnB>
                    <a:solidFill>
                      <a:srgbClr val="FFFFFF"/>
                    </a:solidFill>
                  </a:tcPr>
                </a:tc>
                <a:tc>
                  <a:txBody>
                    <a:bodyPr/>
                    <a:lstStyle/>
                    <a:p>
                      <a:pPr algn="l"/>
                      <a:r>
                        <a:rPr lang="en-US" sz="1700" b="0" dirty="0">
                          <a:effectLst/>
                        </a:rPr>
                        <a:t>28 October 1998, North </a:t>
                      </a:r>
                      <a:r>
                        <a:rPr lang="en-US" sz="1700" b="0" dirty="0" err="1">
                          <a:effectLst/>
                        </a:rPr>
                        <a:t>Tawton</a:t>
                      </a:r>
                      <a:r>
                        <a:rPr lang="en-US" sz="1700" b="0" dirty="0">
                          <a:effectLst/>
                        </a:rPr>
                        <a:t>, United Kingdom</a:t>
                      </a:r>
                    </a:p>
                  </a:txBody>
                  <a:tcPr marL="46833" marR="46833" marT="46833" marB="46833" anchor="ctr">
                    <a:lnL w="12700" cap="flat" cmpd="sng" algn="ctr">
                      <a:solidFill>
                        <a:srgbClr val="D06587"/>
                      </a:solidFill>
                      <a:prstDash val="solid"/>
                      <a:round/>
                      <a:headEnd type="none" w="med" len="med"/>
                      <a:tailEnd type="none" w="med" len="med"/>
                    </a:lnL>
                    <a:lnR w="6350" cap="flat" cmpd="sng" algn="ctr">
                      <a:solidFill>
                        <a:srgbClr val="D06587"/>
                      </a:solidFill>
                      <a:prstDash val="solid"/>
                      <a:round/>
                      <a:headEnd type="none" w="med" len="med"/>
                      <a:tailEnd type="none" w="med" len="med"/>
                    </a:lnR>
                    <a:lnT w="12700" cap="flat" cmpd="sng" algn="ctr">
                      <a:solidFill>
                        <a:srgbClr val="D06587"/>
                      </a:solidFill>
                      <a:prstDash val="solid"/>
                      <a:round/>
                      <a:headEnd type="none" w="med" len="med"/>
                      <a:tailEnd type="none" w="med" len="med"/>
                    </a:lnT>
                    <a:lnB w="12700" cap="flat" cmpd="sng" algn="ctr">
                      <a:solidFill>
                        <a:srgbClr val="206787"/>
                      </a:solidFill>
                      <a:prstDash val="solid"/>
                      <a:round/>
                      <a:headEnd type="none" w="med" len="med"/>
                      <a:tailEnd type="none" w="med" len="med"/>
                    </a:lnB>
                    <a:solidFill>
                      <a:srgbClr val="FFFFFF"/>
                    </a:solidFill>
                  </a:tcPr>
                </a:tc>
                <a:extLst>
                  <a:ext uri="{0D108BD9-81ED-4DB2-BD59-A6C34878D82A}">
                    <a16:rowId xmlns:a16="http://schemas.microsoft.com/office/drawing/2014/main" val="211053312"/>
                  </a:ext>
                </a:extLst>
              </a:tr>
              <a:tr h="733013">
                <a:tc>
                  <a:txBody>
                    <a:bodyPr/>
                    <a:lstStyle/>
                    <a:p>
                      <a:pPr algn="l"/>
                      <a:r>
                        <a:rPr lang="en-IN" sz="1700" b="1">
                          <a:effectLst/>
                        </a:rPr>
                        <a:t>Education</a:t>
                      </a:r>
                      <a:endParaRPr lang="en-IN" sz="1700" b="0">
                        <a:effectLst/>
                      </a:endParaRPr>
                    </a:p>
                  </a:txBody>
                  <a:tcPr marL="46833" marR="46833" marT="46833" marB="46833" anchor="ctr">
                    <a:lnL w="12700" cap="flat" cmpd="sng" algn="ctr">
                      <a:solidFill>
                        <a:srgbClr val="606687"/>
                      </a:solidFill>
                      <a:prstDash val="solid"/>
                      <a:round/>
                      <a:headEnd type="none" w="med" len="med"/>
                      <a:tailEnd type="none" w="med" len="med"/>
                    </a:lnL>
                    <a:lnR w="12700" cap="flat" cmpd="sng" algn="ctr">
                      <a:solidFill>
                        <a:srgbClr val="206787"/>
                      </a:solidFill>
                      <a:prstDash val="solid"/>
                      <a:round/>
                      <a:headEnd type="none" w="med" len="med"/>
                      <a:tailEnd type="none" w="med" len="med"/>
                    </a:lnR>
                    <a:lnT w="12700" cap="flat" cmpd="sng" algn="ctr">
                      <a:solidFill>
                        <a:srgbClr val="606687"/>
                      </a:solidFill>
                      <a:prstDash val="solid"/>
                      <a:round/>
                      <a:headEnd type="none" w="med" len="med"/>
                      <a:tailEnd type="none" w="med" len="med"/>
                    </a:lnT>
                    <a:lnB w="12700" cap="flat" cmpd="sng" algn="ctr">
                      <a:solidFill>
                        <a:srgbClr val="B06787"/>
                      </a:solidFill>
                      <a:prstDash val="solid"/>
                      <a:round/>
                      <a:headEnd type="none" w="med" len="med"/>
                      <a:tailEnd type="none" w="med" len="med"/>
                    </a:lnB>
                    <a:solidFill>
                      <a:srgbClr val="FFFFFF"/>
                    </a:solidFill>
                  </a:tcPr>
                </a:tc>
                <a:tc>
                  <a:txBody>
                    <a:bodyPr/>
                    <a:lstStyle/>
                    <a:p>
                      <a:pPr algn="l"/>
                      <a:r>
                        <a:rPr lang="en-US" sz="1700" b="0" dirty="0">
                          <a:effectLst/>
                        </a:rPr>
                        <a:t>Pembroke College, University of Cambridge</a:t>
                      </a:r>
                    </a:p>
                  </a:txBody>
                  <a:tcPr marL="46833" marR="46833" marT="46833" marB="46833" anchor="ctr">
                    <a:lnL w="12700" cap="flat" cmpd="sng" algn="ctr">
                      <a:solidFill>
                        <a:srgbClr val="206787"/>
                      </a:solidFill>
                      <a:prstDash val="solid"/>
                      <a:round/>
                      <a:headEnd type="none" w="med" len="med"/>
                      <a:tailEnd type="none" w="med" len="med"/>
                    </a:lnL>
                    <a:lnR w="6350" cap="flat" cmpd="sng" algn="ctr">
                      <a:solidFill>
                        <a:srgbClr val="206787"/>
                      </a:solidFill>
                      <a:prstDash val="solid"/>
                      <a:round/>
                      <a:headEnd type="none" w="med" len="med"/>
                      <a:tailEnd type="none" w="med" len="med"/>
                    </a:lnR>
                    <a:lnT w="12700" cap="flat" cmpd="sng" algn="ctr">
                      <a:solidFill>
                        <a:srgbClr val="206787"/>
                      </a:solidFill>
                      <a:prstDash val="solid"/>
                      <a:round/>
                      <a:headEnd type="none" w="med" len="med"/>
                      <a:tailEnd type="none" w="med" len="med"/>
                    </a:lnT>
                    <a:lnB w="12700" cap="flat" cmpd="sng" algn="ctr">
                      <a:solidFill>
                        <a:srgbClr val="C06C87"/>
                      </a:solidFill>
                      <a:prstDash val="solid"/>
                      <a:round/>
                      <a:headEnd type="none" w="med" len="med"/>
                      <a:tailEnd type="none" w="med" len="med"/>
                    </a:lnB>
                    <a:solidFill>
                      <a:srgbClr val="FFFFFF"/>
                    </a:solidFill>
                  </a:tcPr>
                </a:tc>
                <a:extLst>
                  <a:ext uri="{0D108BD9-81ED-4DB2-BD59-A6C34878D82A}">
                    <a16:rowId xmlns:a16="http://schemas.microsoft.com/office/drawing/2014/main" val="1937391602"/>
                  </a:ext>
                </a:extLst>
              </a:tr>
              <a:tr h="733013">
                <a:tc>
                  <a:txBody>
                    <a:bodyPr/>
                    <a:lstStyle/>
                    <a:p>
                      <a:pPr algn="l"/>
                      <a:r>
                        <a:rPr lang="en-IN" sz="1700" b="1">
                          <a:effectLst/>
                        </a:rPr>
                        <a:t>Spouse</a:t>
                      </a:r>
                      <a:endParaRPr lang="en-IN" sz="1700" b="0">
                        <a:effectLst/>
                      </a:endParaRPr>
                    </a:p>
                  </a:txBody>
                  <a:tcPr marL="46833" marR="46833" marT="46833" marB="46833" anchor="ctr">
                    <a:lnL w="12700" cap="flat" cmpd="sng" algn="ctr">
                      <a:solidFill>
                        <a:srgbClr val="B06787"/>
                      </a:solidFill>
                      <a:prstDash val="solid"/>
                      <a:round/>
                      <a:headEnd type="none" w="med" len="med"/>
                      <a:tailEnd type="none" w="med" len="med"/>
                    </a:lnL>
                    <a:lnR w="12700" cap="flat" cmpd="sng" algn="ctr">
                      <a:solidFill>
                        <a:srgbClr val="C06C87"/>
                      </a:solidFill>
                      <a:prstDash val="solid"/>
                      <a:round/>
                      <a:headEnd type="none" w="med" len="med"/>
                      <a:tailEnd type="none" w="med" len="med"/>
                    </a:lnR>
                    <a:lnT w="12700" cap="flat" cmpd="sng" algn="ctr">
                      <a:solidFill>
                        <a:srgbClr val="B06787"/>
                      </a:solidFill>
                      <a:prstDash val="solid"/>
                      <a:round/>
                      <a:headEnd type="none" w="med" len="med"/>
                      <a:tailEnd type="none" w="med" len="med"/>
                    </a:lnT>
                    <a:lnB w="12700" cap="flat" cmpd="sng" algn="ctr">
                      <a:solidFill>
                        <a:srgbClr val="606C87"/>
                      </a:solidFill>
                      <a:prstDash val="solid"/>
                      <a:round/>
                      <a:headEnd type="none" w="med" len="med"/>
                      <a:tailEnd type="none" w="med" len="med"/>
                    </a:lnB>
                    <a:solidFill>
                      <a:srgbClr val="FFFFFF"/>
                    </a:solidFill>
                  </a:tcPr>
                </a:tc>
                <a:tc>
                  <a:txBody>
                    <a:bodyPr/>
                    <a:lstStyle/>
                    <a:p>
                      <a:pPr algn="l"/>
                      <a:r>
                        <a:rPr lang="en-US" sz="1700" b="0" dirty="0">
                          <a:effectLst/>
                        </a:rPr>
                        <a:t>Carol Orchard (m. 1970–1998), Sylvia Plath (m. 1956–1963)</a:t>
                      </a:r>
                    </a:p>
                  </a:txBody>
                  <a:tcPr marL="46833" marR="46833" marT="46833" marB="46833" anchor="ctr">
                    <a:lnL w="12700" cap="flat" cmpd="sng" algn="ctr">
                      <a:solidFill>
                        <a:srgbClr val="C06C87"/>
                      </a:solidFill>
                      <a:prstDash val="solid"/>
                      <a:round/>
                      <a:headEnd type="none" w="med" len="med"/>
                      <a:tailEnd type="none" w="med" len="med"/>
                    </a:lnL>
                    <a:lnR w="6350" cap="flat" cmpd="sng" algn="ctr">
                      <a:solidFill>
                        <a:srgbClr val="C06C87"/>
                      </a:solidFill>
                      <a:prstDash val="solid"/>
                      <a:round/>
                      <a:headEnd type="none" w="med" len="med"/>
                      <a:tailEnd type="none" w="med" len="med"/>
                    </a:lnR>
                    <a:lnT w="12700" cap="flat" cmpd="sng" algn="ctr">
                      <a:solidFill>
                        <a:srgbClr val="C06C87"/>
                      </a:solidFill>
                      <a:prstDash val="solid"/>
                      <a:round/>
                      <a:headEnd type="none" w="med" len="med"/>
                      <a:tailEnd type="none" w="med" len="med"/>
                    </a:lnT>
                    <a:lnB w="12700" cap="flat" cmpd="sng" algn="ctr">
                      <a:solidFill>
                        <a:srgbClr val="E06A87"/>
                      </a:solidFill>
                      <a:prstDash val="solid"/>
                      <a:round/>
                      <a:headEnd type="none" w="med" len="med"/>
                      <a:tailEnd type="none" w="med" len="med"/>
                    </a:lnB>
                    <a:solidFill>
                      <a:srgbClr val="FFFFFF"/>
                    </a:solidFill>
                  </a:tcPr>
                </a:tc>
                <a:extLst>
                  <a:ext uri="{0D108BD9-81ED-4DB2-BD59-A6C34878D82A}">
                    <a16:rowId xmlns:a16="http://schemas.microsoft.com/office/drawing/2014/main" val="3953560657"/>
                  </a:ext>
                </a:extLst>
              </a:tr>
              <a:tr h="1351492">
                <a:tc>
                  <a:txBody>
                    <a:bodyPr/>
                    <a:lstStyle/>
                    <a:p>
                      <a:pPr algn="l"/>
                      <a:r>
                        <a:rPr lang="en-IN" sz="1700" b="1">
                          <a:effectLst/>
                        </a:rPr>
                        <a:t>Awards</a:t>
                      </a:r>
                      <a:endParaRPr lang="en-IN" sz="1700" b="0">
                        <a:effectLst/>
                      </a:endParaRPr>
                    </a:p>
                  </a:txBody>
                  <a:tcPr marL="46833" marR="46833" marT="46833" marB="46833" anchor="ctr">
                    <a:lnL w="12700" cap="flat" cmpd="sng" algn="ctr">
                      <a:solidFill>
                        <a:srgbClr val="606C87"/>
                      </a:solidFill>
                      <a:prstDash val="solid"/>
                      <a:round/>
                      <a:headEnd type="none" w="med" len="med"/>
                      <a:tailEnd type="none" w="med" len="med"/>
                    </a:lnL>
                    <a:lnR w="12700" cap="flat" cmpd="sng" algn="ctr">
                      <a:solidFill>
                        <a:srgbClr val="E06A87"/>
                      </a:solidFill>
                      <a:prstDash val="solid"/>
                      <a:round/>
                      <a:headEnd type="none" w="med" len="med"/>
                      <a:tailEnd type="none" w="med" len="med"/>
                    </a:lnR>
                    <a:lnT w="12700" cap="flat" cmpd="sng" algn="ctr">
                      <a:solidFill>
                        <a:srgbClr val="606C87"/>
                      </a:solidFill>
                      <a:prstDash val="solid"/>
                      <a:round/>
                      <a:headEnd type="none" w="med" len="med"/>
                      <a:tailEnd type="none" w="med" len="med"/>
                    </a:lnT>
                    <a:lnB w="6350" cap="flat" cmpd="sng" algn="ctr">
                      <a:solidFill>
                        <a:srgbClr val="606C87"/>
                      </a:solidFill>
                      <a:prstDash val="solid"/>
                      <a:round/>
                      <a:headEnd type="none" w="med" len="med"/>
                      <a:tailEnd type="none" w="med" len="med"/>
                    </a:lnB>
                    <a:solidFill>
                      <a:srgbClr val="FFFFFF"/>
                    </a:solidFill>
                  </a:tcPr>
                </a:tc>
                <a:tc>
                  <a:txBody>
                    <a:bodyPr/>
                    <a:lstStyle/>
                    <a:p>
                      <a:pPr algn="l"/>
                      <a:r>
                        <a:rPr lang="en-US" sz="1700" b="0" dirty="0">
                          <a:effectLst/>
                        </a:rPr>
                        <a:t>Costa Book of the Year, Guggenheim Fellowship for Creative Arts, US &amp; Canada, Guardian Children’s Fiction Prize</a:t>
                      </a:r>
                    </a:p>
                  </a:txBody>
                  <a:tcPr marL="46833" marR="46833" marT="46833" marB="46833" anchor="ctr">
                    <a:lnL w="12700" cap="flat" cmpd="sng" algn="ctr">
                      <a:solidFill>
                        <a:srgbClr val="E06A87"/>
                      </a:solidFill>
                      <a:prstDash val="solid"/>
                      <a:round/>
                      <a:headEnd type="none" w="med" len="med"/>
                      <a:tailEnd type="none" w="med" len="med"/>
                    </a:lnL>
                    <a:lnR w="6350" cap="flat" cmpd="sng" algn="ctr">
                      <a:solidFill>
                        <a:srgbClr val="E06A87"/>
                      </a:solidFill>
                      <a:prstDash val="solid"/>
                      <a:round/>
                      <a:headEnd type="none" w="med" len="med"/>
                      <a:tailEnd type="none" w="med" len="med"/>
                    </a:lnR>
                    <a:lnT w="12700" cap="flat" cmpd="sng" algn="ctr">
                      <a:solidFill>
                        <a:srgbClr val="E06A87"/>
                      </a:solidFill>
                      <a:prstDash val="solid"/>
                      <a:round/>
                      <a:headEnd type="none" w="med" len="med"/>
                      <a:tailEnd type="none" w="med" len="med"/>
                    </a:lnT>
                    <a:lnB w="6350" cap="flat" cmpd="sng" algn="ctr">
                      <a:solidFill>
                        <a:srgbClr val="E06A87"/>
                      </a:solidFill>
                      <a:prstDash val="solid"/>
                      <a:round/>
                      <a:headEnd type="none" w="med" len="med"/>
                      <a:tailEnd type="none" w="med" len="med"/>
                    </a:lnB>
                    <a:solidFill>
                      <a:srgbClr val="FFFFFF"/>
                    </a:solidFill>
                  </a:tcPr>
                </a:tc>
                <a:extLst>
                  <a:ext uri="{0D108BD9-81ED-4DB2-BD59-A6C34878D82A}">
                    <a16:rowId xmlns:a16="http://schemas.microsoft.com/office/drawing/2014/main" val="1099375226"/>
                  </a:ext>
                </a:extLst>
              </a:tr>
            </a:tbl>
          </a:graphicData>
        </a:graphic>
      </p:graphicFrame>
      <p:pic>
        <p:nvPicPr>
          <p:cNvPr id="1026" name="Picture 2" descr="Ted Hughes - the laburnum top poem summary in english class 11">
            <a:extLst>
              <a:ext uri="{FF2B5EF4-FFF2-40B4-BE49-F238E27FC236}">
                <a16:creationId xmlns:a16="http://schemas.microsoft.com/office/drawing/2014/main" id="{331FDB91-5A94-45D9-A476-450F7DCF6A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4350" y="371475"/>
            <a:ext cx="3810000" cy="3057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2817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D19C4-3CCC-4F28-81DE-D6AA219D6332}"/>
              </a:ext>
            </a:extLst>
          </p:cNvPr>
          <p:cNvSpPr>
            <a:spLocks noGrp="1"/>
          </p:cNvSpPr>
          <p:nvPr>
            <p:ph type="title"/>
          </p:nvPr>
        </p:nvSpPr>
        <p:spPr>
          <a:xfrm>
            <a:off x="1066800" y="642594"/>
            <a:ext cx="10058400" cy="957606"/>
          </a:xfrm>
        </p:spPr>
        <p:txBody>
          <a:bodyPr/>
          <a:lstStyle/>
          <a:p>
            <a:r>
              <a:rPr lang="en-IN" b="1" dirty="0"/>
              <a:t>Introduction</a:t>
            </a:r>
          </a:p>
        </p:txBody>
      </p:sp>
      <p:sp>
        <p:nvSpPr>
          <p:cNvPr id="3" name="Content Placeholder 2">
            <a:extLst>
              <a:ext uri="{FF2B5EF4-FFF2-40B4-BE49-F238E27FC236}">
                <a16:creationId xmlns:a16="http://schemas.microsoft.com/office/drawing/2014/main" id="{CE77DF31-9020-4B00-900C-2A0372C84FCA}"/>
              </a:ext>
            </a:extLst>
          </p:cNvPr>
          <p:cNvSpPr>
            <a:spLocks noGrp="1"/>
          </p:cNvSpPr>
          <p:nvPr>
            <p:ph idx="1"/>
          </p:nvPr>
        </p:nvSpPr>
        <p:spPr>
          <a:xfrm>
            <a:off x="733425" y="1533525"/>
            <a:ext cx="10925175" cy="4752975"/>
          </a:xfrm>
        </p:spPr>
        <p:txBody>
          <a:bodyPr>
            <a:noAutofit/>
          </a:bodyPr>
          <a:lstStyle/>
          <a:p>
            <a:pPr marL="0" indent="0" algn="just">
              <a:buNone/>
            </a:pPr>
            <a:r>
              <a:rPr lang="en-US" sz="2400" b="0" i="0" dirty="0">
                <a:solidFill>
                  <a:srgbClr val="3A3A3A"/>
                </a:solidFill>
                <a:effectLst/>
                <a:latin typeface="Arial" panose="020B0604020202020204" pitchFamily="34" charset="0"/>
                <a:cs typeface="Arial" panose="020B0604020202020204" pitchFamily="34" charset="0"/>
              </a:rPr>
              <a:t>The poem The Laburnum Top is a beautiful poem in which the poet has used the Laburnum Tree and goldfinches as a symbol of life and its fluctuations. In this poem, the poet describes how the visit of a goldfinch changes the Laburnum tree. The goldfinch transforms the tree and makes it come alive as the chicks of the goldfinch start to rustle and chirp on seeing her. </a:t>
            </a:r>
          </a:p>
          <a:p>
            <a:pPr marL="0" indent="0" algn="just">
              <a:buNone/>
            </a:pPr>
            <a:r>
              <a:rPr lang="en-US" sz="2400" b="0" i="0" dirty="0">
                <a:solidFill>
                  <a:srgbClr val="3A3A3A"/>
                </a:solidFill>
                <a:effectLst/>
                <a:latin typeface="Arial" panose="020B0604020202020204" pitchFamily="34" charset="0"/>
                <a:cs typeface="Arial" panose="020B0604020202020204" pitchFamily="34" charset="0"/>
              </a:rPr>
              <a:t>Once the goldfinch leaves the tree, it becomes quiet and still again. The Laburnum tree </a:t>
            </a:r>
            <a:r>
              <a:rPr lang="en-US" sz="2400" b="0" i="0" dirty="0" err="1">
                <a:solidFill>
                  <a:srgbClr val="3A3A3A"/>
                </a:solidFill>
                <a:effectLst/>
                <a:latin typeface="Arial" panose="020B0604020202020204" pitchFamily="34" charset="0"/>
                <a:cs typeface="Arial" panose="020B0604020202020204" pitchFamily="34" charset="0"/>
              </a:rPr>
              <a:t>symbolises</a:t>
            </a:r>
            <a:r>
              <a:rPr lang="en-US" sz="2400" b="0" i="0" dirty="0">
                <a:solidFill>
                  <a:srgbClr val="3A3A3A"/>
                </a:solidFill>
                <a:effectLst/>
                <a:latin typeface="Arial" panose="020B0604020202020204" pitchFamily="34" charset="0"/>
                <a:cs typeface="Arial" panose="020B0604020202020204" pitchFamily="34" charset="0"/>
              </a:rPr>
              <a:t> the pattern of our life in general, which is usually dull and inanimate. The goldfinch breaks the usual pattern and makes it lively. Without the goldfinch, the Laburnum tree is just like another tree. In other words, it is the attitude of a person towards life that makes life meaningful and worth living.</a:t>
            </a: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417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F830-2ED0-45A8-837E-E8857FD49A7D}"/>
              </a:ext>
            </a:extLst>
          </p:cNvPr>
          <p:cNvSpPr>
            <a:spLocks noGrp="1"/>
          </p:cNvSpPr>
          <p:nvPr>
            <p:ph type="title"/>
          </p:nvPr>
        </p:nvSpPr>
        <p:spPr>
          <a:xfrm>
            <a:off x="1066800" y="642594"/>
            <a:ext cx="10058400" cy="862356"/>
          </a:xfrm>
        </p:spPr>
        <p:txBody>
          <a:bodyPr/>
          <a:lstStyle/>
          <a:p>
            <a:r>
              <a:rPr lang="en-IN" b="1" dirty="0"/>
              <a:t>Vocabulary</a:t>
            </a:r>
          </a:p>
        </p:txBody>
      </p:sp>
      <p:sp>
        <p:nvSpPr>
          <p:cNvPr id="3" name="Content Placeholder 2">
            <a:extLst>
              <a:ext uri="{FF2B5EF4-FFF2-40B4-BE49-F238E27FC236}">
                <a16:creationId xmlns:a16="http://schemas.microsoft.com/office/drawing/2014/main" id="{9B7D969F-7DBE-4CFE-A18F-FA655A45B774}"/>
              </a:ext>
            </a:extLst>
          </p:cNvPr>
          <p:cNvSpPr>
            <a:spLocks noGrp="1"/>
          </p:cNvSpPr>
          <p:nvPr>
            <p:ph idx="1"/>
          </p:nvPr>
        </p:nvSpPr>
        <p:spPr>
          <a:xfrm>
            <a:off x="1066800" y="1504950"/>
            <a:ext cx="10058400" cy="4447794"/>
          </a:xfrm>
        </p:spPr>
        <p:txBody>
          <a:bodyPr>
            <a:noAutofit/>
          </a:bodyPr>
          <a:lstStyle/>
          <a:p>
            <a:r>
              <a:rPr lang="en-US" sz="2000" b="0" i="0" dirty="0">
                <a:solidFill>
                  <a:srgbClr val="3A3A3A"/>
                </a:solidFill>
                <a:effectLst/>
                <a:latin typeface="Arial" panose="020B0604020202020204" pitchFamily="34" charset="0"/>
                <a:cs typeface="Arial" panose="020B0604020202020204" pitchFamily="34" charset="0"/>
              </a:rPr>
              <a:t>goldfinch – a small, yellow bird</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twitching – a small, often involuntary movement of the body</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chirrup – the sound made by a bird</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startlement – amazement</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sleek – smooth</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abrupt – suddenly</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chittering – sound made by baby birds</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tremor – shaking</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trilling – to sing a series of quickly repeated high notes</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trembles and thrills – shakes violently</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the engine of her family – the goldfinch</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stokes – adds fuel (here the goldfinch is feeding her chicks)</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flirts – moves abruptly or jerkily with light steps</a:t>
            </a:r>
            <a:br>
              <a:rPr lang="en-US" sz="2000" dirty="0">
                <a:latin typeface="Arial" panose="020B0604020202020204" pitchFamily="34" charset="0"/>
                <a:cs typeface="Arial" panose="020B0604020202020204" pitchFamily="34" charset="0"/>
              </a:rPr>
            </a:br>
            <a:r>
              <a:rPr lang="en-US" sz="2000" b="0" i="0" dirty="0">
                <a:solidFill>
                  <a:srgbClr val="3A3A3A"/>
                </a:solidFill>
                <a:effectLst/>
                <a:latin typeface="Arial" panose="020B0604020202020204" pitchFamily="34" charset="0"/>
                <a:cs typeface="Arial" panose="020B0604020202020204" pitchFamily="34" charset="0"/>
              </a:rPr>
              <a:t>barred – striped</a:t>
            </a:r>
            <a:endParaRPr lang="en-IN"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74B03DAF-8369-4B02-A859-3051934D2FBD}"/>
              </a:ext>
            </a:extLst>
          </p:cNvPr>
          <p:cNvPicPr>
            <a:picLocks noChangeAspect="1"/>
          </p:cNvPicPr>
          <p:nvPr/>
        </p:nvPicPr>
        <p:blipFill>
          <a:blip r:embed="rId2"/>
          <a:stretch>
            <a:fillRect/>
          </a:stretch>
        </p:blipFill>
        <p:spPr>
          <a:xfrm>
            <a:off x="7943850" y="409576"/>
            <a:ext cx="3886199" cy="2881656"/>
          </a:xfrm>
          <a:prstGeom prst="rect">
            <a:avLst/>
          </a:prstGeom>
        </p:spPr>
      </p:pic>
      <p:pic>
        <p:nvPicPr>
          <p:cNvPr id="7" name="Picture 6">
            <a:extLst>
              <a:ext uri="{FF2B5EF4-FFF2-40B4-BE49-F238E27FC236}">
                <a16:creationId xmlns:a16="http://schemas.microsoft.com/office/drawing/2014/main" id="{EF86A4B1-65C4-40DA-A7A7-8427A36E6F23}"/>
              </a:ext>
            </a:extLst>
          </p:cNvPr>
          <p:cNvPicPr>
            <a:picLocks noChangeAspect="1"/>
          </p:cNvPicPr>
          <p:nvPr/>
        </p:nvPicPr>
        <p:blipFill>
          <a:blip r:embed="rId3"/>
          <a:stretch>
            <a:fillRect/>
          </a:stretch>
        </p:blipFill>
        <p:spPr>
          <a:xfrm>
            <a:off x="7943850" y="3566769"/>
            <a:ext cx="3886199" cy="2625169"/>
          </a:xfrm>
          <a:prstGeom prst="rect">
            <a:avLst/>
          </a:prstGeom>
        </p:spPr>
      </p:pic>
    </p:spTree>
    <p:extLst>
      <p:ext uri="{BB962C8B-B14F-4D97-AF65-F5344CB8AC3E}">
        <p14:creationId xmlns:p14="http://schemas.microsoft.com/office/powerpoint/2010/main" val="27098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A0698-0A2C-469C-B392-9783069906D0}"/>
              </a:ext>
            </a:extLst>
          </p:cNvPr>
          <p:cNvSpPr>
            <a:spLocks noGrp="1"/>
          </p:cNvSpPr>
          <p:nvPr>
            <p:ph type="title"/>
          </p:nvPr>
        </p:nvSpPr>
        <p:spPr>
          <a:xfrm>
            <a:off x="1066800" y="642594"/>
            <a:ext cx="10058400" cy="690906"/>
          </a:xfrm>
        </p:spPr>
        <p:txBody>
          <a:bodyPr/>
          <a:lstStyle/>
          <a:p>
            <a:r>
              <a:rPr lang="en-IN" b="1" dirty="0"/>
              <a:t>Explanation</a:t>
            </a:r>
          </a:p>
        </p:txBody>
      </p:sp>
      <p:sp>
        <p:nvSpPr>
          <p:cNvPr id="3" name="Content Placeholder 2">
            <a:extLst>
              <a:ext uri="{FF2B5EF4-FFF2-40B4-BE49-F238E27FC236}">
                <a16:creationId xmlns:a16="http://schemas.microsoft.com/office/drawing/2014/main" id="{BE7D5637-034B-41FD-AB20-4F8C67F2EBF7}"/>
              </a:ext>
            </a:extLst>
          </p:cNvPr>
          <p:cNvSpPr>
            <a:spLocks noGrp="1"/>
          </p:cNvSpPr>
          <p:nvPr>
            <p:ph idx="1"/>
          </p:nvPr>
        </p:nvSpPr>
        <p:spPr>
          <a:xfrm>
            <a:off x="571500" y="1266825"/>
            <a:ext cx="10953750" cy="5019675"/>
          </a:xfrm>
        </p:spPr>
        <p:txBody>
          <a:bodyPr>
            <a:noAutofit/>
          </a:bodyPr>
          <a:lstStyle/>
          <a:p>
            <a:pPr algn="just"/>
            <a:r>
              <a:rPr lang="en-US" sz="2400" b="0" i="0" dirty="0">
                <a:solidFill>
                  <a:srgbClr val="3A3A3A"/>
                </a:solidFill>
                <a:effectLst/>
                <a:latin typeface="Arial" panose="020B0604020202020204" pitchFamily="34" charset="0"/>
                <a:cs typeface="Arial" panose="020B0604020202020204" pitchFamily="34" charset="0"/>
              </a:rPr>
              <a:t>The poet describes a beautiful sunny autumn. The Laburnum tree is silent and still. It is laden with yellow leaves and yellow flowers in September. Its leaves have turned yellow because of the autumn season and all its seeds have fallen.</a:t>
            </a:r>
          </a:p>
          <a:p>
            <a:pPr algn="just"/>
            <a:endParaRPr lang="en-US" sz="2400" b="0" i="0" dirty="0">
              <a:solidFill>
                <a:srgbClr val="3A3A3A"/>
              </a:solidFill>
              <a:effectLst/>
              <a:latin typeface="Arial" panose="020B0604020202020204" pitchFamily="34" charset="0"/>
              <a:cs typeface="Arial" panose="020B0604020202020204" pitchFamily="34" charset="0"/>
            </a:endParaRPr>
          </a:p>
          <a:p>
            <a:pPr algn="just"/>
            <a:r>
              <a:rPr lang="en-US" sz="2400" b="0" i="0" dirty="0">
                <a:solidFill>
                  <a:srgbClr val="3A3A3A"/>
                </a:solidFill>
                <a:effectLst/>
                <a:latin typeface="Arial" panose="020B0604020202020204" pitchFamily="34" charset="0"/>
                <a:cs typeface="Arial" panose="020B0604020202020204" pitchFamily="34" charset="0"/>
              </a:rPr>
              <a:t>Just then a goldfinch alights on the Laburnum tree making short, high-pitched sounds. The goldfinch has her nest in the tree and her chicks are resting in the nest. On the mother’s return, a sudden movement stirs the tree. Her little ones are excited on her arrival and start chirruping. The cautious mother enters the tree with great care so that no predator can come to know that her babies are housed in the nest.</a:t>
            </a:r>
          </a:p>
          <a:p>
            <a:pPr algn="just"/>
            <a:br>
              <a:rPr lang="en-US" sz="2400" dirty="0">
                <a:latin typeface="Arial" panose="020B0604020202020204" pitchFamily="34" charset="0"/>
                <a:cs typeface="Arial" panose="020B0604020202020204" pitchFamily="34" charset="0"/>
              </a:rPr>
            </a:b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136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11333F-6979-44E4-9489-C42C9A960B4F}"/>
              </a:ext>
            </a:extLst>
          </p:cNvPr>
          <p:cNvSpPr>
            <a:spLocks noGrp="1"/>
          </p:cNvSpPr>
          <p:nvPr>
            <p:ph idx="1"/>
          </p:nvPr>
        </p:nvSpPr>
        <p:spPr>
          <a:xfrm>
            <a:off x="666749" y="419100"/>
            <a:ext cx="11020425" cy="6257925"/>
          </a:xfrm>
        </p:spPr>
        <p:txBody>
          <a:bodyPr>
            <a:noAutofit/>
          </a:bodyPr>
          <a:lstStyle/>
          <a:p>
            <a:pPr algn="just"/>
            <a:r>
              <a:rPr lang="en-US" sz="2400" b="0" i="0" dirty="0">
                <a:solidFill>
                  <a:srgbClr val="3A3A3A"/>
                </a:solidFill>
                <a:effectLst/>
                <a:latin typeface="Arial" panose="020B0604020202020204" pitchFamily="34" charset="0"/>
                <a:cs typeface="Arial" panose="020B0604020202020204" pitchFamily="34" charset="0"/>
              </a:rPr>
              <a:t>The poet has compared the alert, abrupt and sleek movement of the goldfinch with that of a lizard. The goldfinch has been called the engine of her family. Just as the engine starts up the machine, her arrival in the nest has suddenly started up the silent machine (nest) i.e. the young ones have started chittering and making noise. By feeding her young ones, she has added fuel to the machine and as a result the chicks now have the </a:t>
            </a:r>
            <a:r>
              <a:rPr lang="en-US" sz="2400" b="0" i="0" dirty="0" err="1">
                <a:solidFill>
                  <a:srgbClr val="3A3A3A"/>
                </a:solidFill>
                <a:effectLst/>
                <a:latin typeface="Arial" panose="020B0604020202020204" pitchFamily="34" charset="0"/>
                <a:cs typeface="Arial" panose="020B0604020202020204" pitchFamily="34" charset="0"/>
              </a:rPr>
              <a:t>erergy</a:t>
            </a:r>
            <a:r>
              <a:rPr lang="en-US" sz="2400" b="0" i="0" dirty="0">
                <a:solidFill>
                  <a:srgbClr val="3A3A3A"/>
                </a:solidFill>
                <a:effectLst/>
                <a:latin typeface="Arial" panose="020B0604020202020204" pitchFamily="34" charset="0"/>
                <a:cs typeface="Arial" panose="020B0604020202020204" pitchFamily="34" charset="0"/>
              </a:rPr>
              <a:t> to be active and make noise.</a:t>
            </a:r>
          </a:p>
          <a:p>
            <a:pPr algn="just"/>
            <a:r>
              <a:rPr lang="en-US" sz="2400" b="0" i="0" dirty="0">
                <a:solidFill>
                  <a:srgbClr val="3A3A3A"/>
                </a:solidFill>
                <a:effectLst/>
                <a:latin typeface="Arial" panose="020B0604020202020204" pitchFamily="34" charset="0"/>
                <a:cs typeface="Arial" panose="020B0604020202020204" pitchFamily="34" charset="0"/>
              </a:rPr>
              <a:t>After feeding her chicks, the goldfinch flies up and rests on the end of a branch of the tree, her identity concealed behind the yellow flowers and yellowing leaves.</a:t>
            </a:r>
          </a:p>
          <a:p>
            <a:pPr algn="just"/>
            <a:r>
              <a:rPr lang="en-US" sz="2400" b="0" i="0" dirty="0">
                <a:solidFill>
                  <a:srgbClr val="3A3A3A"/>
                </a:solidFill>
                <a:effectLst/>
                <a:latin typeface="ABeeZee"/>
              </a:rPr>
              <a:t>After some time, the goldfinch makes a strange short, high-pitched sound. Then she flies away towards the infinite sky. The Laburnum tree becomes silent again after the departure of the goldfinch and everything seems to be the same as it was before the arrival of the goldfinch.</a:t>
            </a:r>
            <a:endParaRPr lang="en-IN" sz="2400" dirty="0"/>
          </a:p>
          <a:p>
            <a:pPr algn="just"/>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9994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433B8-1F5C-4B14-885A-CE6DBF2DB303}"/>
              </a:ext>
            </a:extLst>
          </p:cNvPr>
          <p:cNvSpPr>
            <a:spLocks noGrp="1"/>
          </p:cNvSpPr>
          <p:nvPr>
            <p:ph type="title"/>
          </p:nvPr>
        </p:nvSpPr>
        <p:spPr>
          <a:xfrm>
            <a:off x="476250" y="642594"/>
            <a:ext cx="10648950" cy="805206"/>
          </a:xfrm>
        </p:spPr>
        <p:txBody>
          <a:bodyPr/>
          <a:lstStyle/>
          <a:p>
            <a:r>
              <a:rPr lang="en-IN" b="1" dirty="0"/>
              <a:t>Poetic Devices Used in Poem</a:t>
            </a:r>
          </a:p>
        </p:txBody>
      </p:sp>
      <p:sp>
        <p:nvSpPr>
          <p:cNvPr id="3" name="Content Placeholder 2">
            <a:extLst>
              <a:ext uri="{FF2B5EF4-FFF2-40B4-BE49-F238E27FC236}">
                <a16:creationId xmlns:a16="http://schemas.microsoft.com/office/drawing/2014/main" id="{7C6483FD-8B35-4BF4-98FA-6B672D61EF74}"/>
              </a:ext>
            </a:extLst>
          </p:cNvPr>
          <p:cNvSpPr>
            <a:spLocks noGrp="1"/>
          </p:cNvSpPr>
          <p:nvPr>
            <p:ph idx="1"/>
          </p:nvPr>
        </p:nvSpPr>
        <p:spPr>
          <a:xfrm>
            <a:off x="542925" y="1333500"/>
            <a:ext cx="11172825" cy="4953000"/>
          </a:xfrm>
        </p:spPr>
        <p:txBody>
          <a:bodyPr>
            <a:noAutofit/>
          </a:bodyPr>
          <a:lstStyle/>
          <a:p>
            <a:pPr algn="just"/>
            <a:r>
              <a:rPr lang="en-US" sz="2400" b="1" i="0" dirty="0">
                <a:solidFill>
                  <a:srgbClr val="3A3A3A"/>
                </a:solidFill>
                <a:effectLst/>
                <a:latin typeface="ABeeZee"/>
              </a:rPr>
              <a:t>Simile:</a:t>
            </a:r>
            <a:r>
              <a:rPr lang="en-US" sz="2400" b="0" i="0" dirty="0">
                <a:solidFill>
                  <a:srgbClr val="3A3A3A"/>
                </a:solidFill>
                <a:effectLst/>
                <a:latin typeface="ABeeZee"/>
              </a:rPr>
              <a:t> In this figure of speech, one thing is compared to another. An example of simile in this poem is ‘sleek as a lizard’.</a:t>
            </a:r>
          </a:p>
          <a:p>
            <a:pPr algn="just"/>
            <a:r>
              <a:rPr lang="en-US" sz="2400" b="1" i="0" dirty="0">
                <a:solidFill>
                  <a:srgbClr val="3A3A3A"/>
                </a:solidFill>
                <a:effectLst/>
                <a:latin typeface="ABeeZee"/>
              </a:rPr>
              <a:t>Metaphor:</a:t>
            </a:r>
            <a:r>
              <a:rPr lang="en-US" sz="2400" b="0" i="0" dirty="0">
                <a:solidFill>
                  <a:srgbClr val="3A3A3A"/>
                </a:solidFill>
                <a:effectLst/>
                <a:latin typeface="ABeeZee"/>
              </a:rPr>
              <a:t> In this figure of speech, a word/ phrase is used to represent something else. Examples of metaphor in this poem are ‘engine of her family’, where ‘engine’ represents the mother goldfinch, and ‘machine’ which represents the nest with its brood of bird chicks.</a:t>
            </a:r>
          </a:p>
          <a:p>
            <a:pPr algn="just"/>
            <a:r>
              <a:rPr lang="en-US" sz="2400" b="1" i="0" dirty="0">
                <a:solidFill>
                  <a:srgbClr val="3A3A3A"/>
                </a:solidFill>
                <a:effectLst/>
                <a:latin typeface="ABeeZee"/>
              </a:rPr>
              <a:t>Alliteration:</a:t>
            </a:r>
            <a:r>
              <a:rPr lang="en-US" sz="2400" b="0" i="0" dirty="0">
                <a:solidFill>
                  <a:srgbClr val="3A3A3A"/>
                </a:solidFill>
                <a:effectLst/>
                <a:latin typeface="ABeeZee"/>
              </a:rPr>
              <a:t> In this figure of speech, a number of words having the same first consonant sound occur close together in a series. Examples of alliteration in this ‘ poem are ‘September sunlight’, ‘A suddenness, a startlement’, ‘and alert and abrupt’ and ‘tree trembles and thrills’.</a:t>
            </a:r>
          </a:p>
          <a:p>
            <a:pPr algn="just"/>
            <a:endParaRPr lang="en-US" sz="2400" b="0" i="0" dirty="0">
              <a:solidFill>
                <a:srgbClr val="3A3A3A"/>
              </a:solidFill>
              <a:effectLst/>
              <a:latin typeface="ABeeZee"/>
            </a:endParaRPr>
          </a:p>
          <a:p>
            <a:pPr algn="just"/>
            <a:endParaRPr lang="en-IN" sz="2400" dirty="0"/>
          </a:p>
        </p:txBody>
      </p:sp>
    </p:spTree>
    <p:extLst>
      <p:ext uri="{BB962C8B-B14F-4D97-AF65-F5344CB8AC3E}">
        <p14:creationId xmlns:p14="http://schemas.microsoft.com/office/powerpoint/2010/main" val="45828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3A8735-D4B5-4610-A2E5-44BE5EB368C6}"/>
              </a:ext>
            </a:extLst>
          </p:cNvPr>
          <p:cNvSpPr>
            <a:spLocks noGrp="1"/>
          </p:cNvSpPr>
          <p:nvPr>
            <p:ph idx="1"/>
          </p:nvPr>
        </p:nvSpPr>
        <p:spPr>
          <a:xfrm>
            <a:off x="533400" y="1143000"/>
            <a:ext cx="10782300" cy="4809744"/>
          </a:xfrm>
        </p:spPr>
        <p:txBody>
          <a:bodyPr>
            <a:normAutofit/>
          </a:bodyPr>
          <a:lstStyle/>
          <a:p>
            <a:pPr algn="just"/>
            <a:r>
              <a:rPr lang="en-US" sz="2400" b="1" i="0" dirty="0">
                <a:solidFill>
                  <a:srgbClr val="3A3A3A"/>
                </a:solidFill>
                <a:effectLst/>
                <a:latin typeface="ABeeZee"/>
              </a:rPr>
              <a:t>Onomatopoeia:</a:t>
            </a:r>
            <a:r>
              <a:rPr lang="en-US" sz="2400" b="0" i="0" dirty="0">
                <a:solidFill>
                  <a:srgbClr val="3A3A3A"/>
                </a:solidFill>
                <a:effectLst/>
                <a:latin typeface="ABeeZee"/>
              </a:rPr>
              <a:t> In this figure of speech, a word is formed from a sound similar to it. Examples of onomatopoeia in this poem are ‘twitching chirrup’, ‘</a:t>
            </a:r>
            <a:r>
              <a:rPr lang="en-US" sz="2400" b="0" i="0" dirty="0" err="1">
                <a:solidFill>
                  <a:srgbClr val="3A3A3A"/>
                </a:solidFill>
                <a:effectLst/>
                <a:latin typeface="ABeeZee"/>
              </a:rPr>
              <a:t>chitterings</a:t>
            </a:r>
            <a:r>
              <a:rPr lang="en-US" sz="2400" b="0" i="0" dirty="0">
                <a:solidFill>
                  <a:srgbClr val="3A3A3A"/>
                </a:solidFill>
                <a:effectLst/>
                <a:latin typeface="ABeeZee"/>
              </a:rPr>
              <a:t>’, ‘</a:t>
            </a:r>
            <a:r>
              <a:rPr lang="en-US" sz="2400" b="0" i="0" dirty="0" err="1">
                <a:solidFill>
                  <a:srgbClr val="3A3A3A"/>
                </a:solidFill>
                <a:effectLst/>
                <a:latin typeface="ABeeZee"/>
              </a:rPr>
              <a:t>trillings</a:t>
            </a:r>
            <a:r>
              <a:rPr lang="en-US" sz="2400" b="0" i="0" dirty="0">
                <a:solidFill>
                  <a:srgbClr val="3A3A3A"/>
                </a:solidFill>
                <a:effectLst/>
                <a:latin typeface="ABeeZee"/>
              </a:rPr>
              <a:t>’ and ‘whistle-chirrup’.</a:t>
            </a:r>
          </a:p>
          <a:p>
            <a:pPr algn="just"/>
            <a:endParaRPr lang="en-US" sz="2400" b="0" i="0" dirty="0">
              <a:solidFill>
                <a:srgbClr val="3A3A3A"/>
              </a:solidFill>
              <a:effectLst/>
              <a:latin typeface="ABeeZee"/>
            </a:endParaRPr>
          </a:p>
          <a:p>
            <a:pPr algn="just"/>
            <a:r>
              <a:rPr lang="en-US" sz="2400" b="1" i="0" dirty="0">
                <a:solidFill>
                  <a:srgbClr val="3A3A3A"/>
                </a:solidFill>
                <a:effectLst/>
                <a:latin typeface="ABeeZee"/>
              </a:rPr>
              <a:t>Transferred Epithet:</a:t>
            </a:r>
            <a:r>
              <a:rPr lang="en-US" sz="2400" b="0" i="0" dirty="0">
                <a:solidFill>
                  <a:srgbClr val="3A3A3A"/>
                </a:solidFill>
                <a:effectLst/>
                <a:latin typeface="ABeeZee"/>
              </a:rPr>
              <a:t> A transferred epithet is a 1 description which refers to a character or event but is used to describe a different situation or character ‘Her barred face identity mask’ is an example of transferred epithet in this poem. The flowers of the Laburnum tree fall like bars and, when the bird sits behind the flowers, the shadow of the flowers on her face looks like she is wearing a mask that has bars on it.</a:t>
            </a:r>
          </a:p>
          <a:p>
            <a:pPr algn="just"/>
            <a:endParaRPr lang="en-IN" sz="2400" dirty="0"/>
          </a:p>
        </p:txBody>
      </p:sp>
    </p:spTree>
    <p:extLst>
      <p:ext uri="{BB962C8B-B14F-4D97-AF65-F5344CB8AC3E}">
        <p14:creationId xmlns:p14="http://schemas.microsoft.com/office/powerpoint/2010/main" val="4100241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 Laburnum top</Template>
  <TotalTime>0</TotalTime>
  <Words>915</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ABeeZee</vt:lpstr>
      <vt:lpstr>Arial</vt:lpstr>
      <vt:lpstr>Century Gothic</vt:lpstr>
      <vt:lpstr>Garamond</vt:lpstr>
      <vt:lpstr>SavonVTI</vt:lpstr>
      <vt:lpstr>The Laburnum top</vt:lpstr>
      <vt:lpstr>Author</vt:lpstr>
      <vt:lpstr>Introduction</vt:lpstr>
      <vt:lpstr>Vocabulary</vt:lpstr>
      <vt:lpstr>Explanation</vt:lpstr>
      <vt:lpstr>PowerPoint Presentation</vt:lpstr>
      <vt:lpstr>Poetic Devices Used in Poem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Laburnum top</dc:title>
  <dc:creator>SK biswal</dc:creator>
  <cp:lastModifiedBy>SK biswal</cp:lastModifiedBy>
  <cp:revision>1</cp:revision>
  <dcterms:created xsi:type="dcterms:W3CDTF">2020-08-22T11:23:59Z</dcterms:created>
  <dcterms:modified xsi:type="dcterms:W3CDTF">2020-08-22T11:24:15Z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